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1" r:id="rId6"/>
    <p:sldId id="267" r:id="rId7"/>
    <p:sldId id="268" r:id="rId8"/>
    <p:sldId id="262" r:id="rId9"/>
    <p:sldId id="258" r:id="rId10"/>
    <p:sldId id="265" r:id="rId11"/>
    <p:sldId id="269" r:id="rId12"/>
    <p:sldId id="260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366A-FF4D-464C-9FE1-F3B9F23A0048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5035-A989-41FB-8FD3-5FE64F666D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645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366A-FF4D-464C-9FE1-F3B9F23A0048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5035-A989-41FB-8FD3-5FE64F666D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57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366A-FF4D-464C-9FE1-F3B9F23A0048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5035-A989-41FB-8FD3-5FE64F666D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06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366A-FF4D-464C-9FE1-F3B9F23A0048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5035-A989-41FB-8FD3-5FE64F666D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800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366A-FF4D-464C-9FE1-F3B9F23A0048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5035-A989-41FB-8FD3-5FE64F666D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1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366A-FF4D-464C-9FE1-F3B9F23A0048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5035-A989-41FB-8FD3-5FE64F666D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762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366A-FF4D-464C-9FE1-F3B9F23A0048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5035-A989-41FB-8FD3-5FE64F666D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992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366A-FF4D-464C-9FE1-F3B9F23A0048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5035-A989-41FB-8FD3-5FE64F666D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359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366A-FF4D-464C-9FE1-F3B9F23A0048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5035-A989-41FB-8FD3-5FE64F666D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30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366A-FF4D-464C-9FE1-F3B9F23A0048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5035-A989-41FB-8FD3-5FE64F666D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04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366A-FF4D-464C-9FE1-F3B9F23A0048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5035-A989-41FB-8FD3-5FE64F666D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959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7366A-FF4D-464C-9FE1-F3B9F23A0048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F5035-A989-41FB-8FD3-5FE64F666D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410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vanlinhbc\Desktop\b&#432;&#7903;i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vanlinhbc\Desktop\c&#224;%20chua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Kết quả hình ảnh cho hình nền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447800"/>
            <a:ext cx="8382000" cy="1447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>
                <a:gd name="adj" fmla="val 49604"/>
              </a:avLst>
            </a:prstTxWarp>
            <a:spAutoFit/>
          </a:bodyPr>
          <a:lstStyle/>
          <a:p>
            <a:r>
              <a:rPr lang="vi-V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Chào Mừng Quý Thầy Cô về dự tiết học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10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âu 1"/>
          <p:cNvSpPr/>
          <p:nvPr/>
        </p:nvSpPr>
        <p:spPr>
          <a:xfrm>
            <a:off x="312057" y="1293585"/>
            <a:ext cx="471714" cy="477157"/>
          </a:xfrm>
          <a:prstGeom prst="octagon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âu 2"/>
          <p:cNvSpPr/>
          <p:nvPr/>
        </p:nvSpPr>
        <p:spPr>
          <a:xfrm>
            <a:off x="312057" y="1770742"/>
            <a:ext cx="471714" cy="477157"/>
          </a:xfrm>
          <a:prstGeom prst="octagon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câu 3"/>
          <p:cNvSpPr/>
          <p:nvPr/>
        </p:nvSpPr>
        <p:spPr>
          <a:xfrm>
            <a:off x="312057" y="2247899"/>
            <a:ext cx="471714" cy="510720"/>
          </a:xfrm>
          <a:prstGeom prst="octagon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câu 4"/>
          <p:cNvSpPr/>
          <p:nvPr/>
        </p:nvSpPr>
        <p:spPr>
          <a:xfrm>
            <a:off x="312057" y="2758619"/>
            <a:ext cx="471714" cy="477157"/>
          </a:xfrm>
          <a:prstGeom prst="octagon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câu 5"/>
          <p:cNvSpPr/>
          <p:nvPr/>
        </p:nvSpPr>
        <p:spPr>
          <a:xfrm>
            <a:off x="312057" y="3235776"/>
            <a:ext cx="471714" cy="477157"/>
          </a:xfrm>
          <a:prstGeom prst="octagon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4391332"/>
              </p:ext>
            </p:extLst>
          </p:nvPr>
        </p:nvGraphicFramePr>
        <p:xfrm>
          <a:off x="1066801" y="1295400"/>
          <a:ext cx="7467608" cy="2362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032"/>
                <a:gridCol w="393032"/>
                <a:gridCol w="393032"/>
                <a:gridCol w="393032"/>
                <a:gridCol w="393032"/>
                <a:gridCol w="393032"/>
                <a:gridCol w="393032"/>
                <a:gridCol w="393032"/>
                <a:gridCol w="393032"/>
                <a:gridCol w="393032"/>
                <a:gridCol w="393032"/>
                <a:gridCol w="393032"/>
                <a:gridCol w="393032"/>
                <a:gridCol w="393032"/>
                <a:gridCol w="393032"/>
                <a:gridCol w="393032"/>
                <a:gridCol w="393032"/>
                <a:gridCol w="393032"/>
                <a:gridCol w="393032"/>
              </a:tblGrid>
              <a:tr h="482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Ự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Ậ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38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Ế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38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38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Ấ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85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Ấ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Ế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3413580" y="2271037"/>
            <a:ext cx="381000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28950" y="2264686"/>
            <a:ext cx="384630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794580" y="2271037"/>
            <a:ext cx="374650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169230" y="2271037"/>
            <a:ext cx="443592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981122" y="2271037"/>
            <a:ext cx="381000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612822" y="2264682"/>
            <a:ext cx="368300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650670" y="2264680"/>
            <a:ext cx="397329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798210" y="1770736"/>
            <a:ext cx="381000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413580" y="1764385"/>
            <a:ext cx="384630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179210" y="1770736"/>
            <a:ext cx="374650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553860" y="1770736"/>
            <a:ext cx="443592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365752" y="1770736"/>
            <a:ext cx="381000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997452" y="1764381"/>
            <a:ext cx="368300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035300" y="1764379"/>
            <a:ext cx="397329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580625" y="2741837"/>
            <a:ext cx="381000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239056" y="2735486"/>
            <a:ext cx="384630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961625" y="2741837"/>
            <a:ext cx="374650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336275" y="2741837"/>
            <a:ext cx="443592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161314" y="2735479"/>
            <a:ext cx="381000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763998" y="2750438"/>
            <a:ext cx="368300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860776" y="2735480"/>
            <a:ext cx="397329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1065916" y="3218994"/>
            <a:ext cx="381884" cy="4263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1447800" y="3236220"/>
            <a:ext cx="381884" cy="402774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1852967" y="3236220"/>
            <a:ext cx="412215" cy="402774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2265182" y="3218994"/>
            <a:ext cx="381884" cy="4263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2647066" y="3235775"/>
            <a:ext cx="381884" cy="4263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3050745" y="3235776"/>
            <a:ext cx="381884" cy="4263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440368" y="3225795"/>
            <a:ext cx="381884" cy="4263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4215044" y="3218994"/>
            <a:ext cx="381884" cy="4263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3822252" y="3227595"/>
            <a:ext cx="381884" cy="4263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2653416" y="1764378"/>
            <a:ext cx="397329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2269671" y="2266043"/>
            <a:ext cx="397329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2253341" y="1764377"/>
            <a:ext cx="397329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6986814" y="2734112"/>
            <a:ext cx="381000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367814" y="2734111"/>
            <a:ext cx="381000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556828" y="2733183"/>
            <a:ext cx="381000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8129814" y="2734110"/>
            <a:ext cx="381000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748814" y="2748638"/>
            <a:ext cx="381000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ular Callout 87"/>
          <p:cNvSpPr/>
          <p:nvPr/>
        </p:nvSpPr>
        <p:spPr>
          <a:xfrm>
            <a:off x="990600" y="4572000"/>
            <a:ext cx="6186714" cy="990600"/>
          </a:xfrm>
          <a:prstGeom prst="wedgeRectCallout">
            <a:avLst>
              <a:gd name="adj1" fmla="val -63766"/>
              <a:gd name="adj2" fmla="val -503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nhất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khả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năng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hữu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cơ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ngoài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ánh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sáng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Bodoni MT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222278" y="1287220"/>
            <a:ext cx="374650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4612822" y="1280869"/>
            <a:ext cx="374650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997452" y="1293585"/>
            <a:ext cx="374650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389348" y="1293585"/>
            <a:ext cx="374650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786664" y="1293585"/>
            <a:ext cx="374650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182178" y="1293585"/>
            <a:ext cx="374650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563178" y="1293585"/>
            <a:ext cx="374650" cy="477157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ular Callout 106"/>
          <p:cNvSpPr/>
          <p:nvPr/>
        </p:nvSpPr>
        <p:spPr>
          <a:xfrm>
            <a:off x="904401" y="4430931"/>
            <a:ext cx="6669311" cy="1272737"/>
          </a:xfrm>
          <a:prstGeom prst="wedgeRectCallout">
            <a:avLst>
              <a:gd name="adj1" fmla="val -63766"/>
              <a:gd name="adj2" fmla="val -50321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phần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tế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bào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chức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năng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khiển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mọi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hoạt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sống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tế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Bodoni MT" pitchFamily="18" charset="0"/>
              </a:rPr>
              <a:t>bào</a:t>
            </a:r>
            <a:r>
              <a:rPr lang="en-US" sz="2800" dirty="0" smtClean="0">
                <a:solidFill>
                  <a:srgbClr val="FF0000"/>
                </a:solidFill>
                <a:latin typeface="Bodoni MT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Bodoni MT" pitchFamily="18" charset="0"/>
            </a:endParaRPr>
          </a:p>
        </p:txBody>
      </p:sp>
      <p:sp>
        <p:nvSpPr>
          <p:cNvPr id="108" name="Rectangular Callout 107"/>
          <p:cNvSpPr/>
          <p:nvPr/>
        </p:nvSpPr>
        <p:spPr>
          <a:xfrm>
            <a:off x="880830" y="4430931"/>
            <a:ext cx="7050311" cy="859559"/>
          </a:xfrm>
          <a:prstGeom prst="wedgeRectCallout">
            <a:avLst>
              <a:gd name="adj1" fmla="val -63766"/>
              <a:gd name="adj2" fmla="val -5032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phần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tế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bào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chứa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dịch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tế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bào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Bodoni MT" pitchFamily="18" charset="0"/>
            </a:endParaRPr>
          </a:p>
        </p:txBody>
      </p:sp>
      <p:sp>
        <p:nvSpPr>
          <p:cNvPr id="109" name="Rectangular Callout 108"/>
          <p:cNvSpPr/>
          <p:nvPr/>
        </p:nvSpPr>
        <p:spPr>
          <a:xfrm>
            <a:off x="844088" y="4430930"/>
            <a:ext cx="7050311" cy="859559"/>
          </a:xfrm>
          <a:prstGeom prst="wedgeRectCallout">
            <a:avLst>
              <a:gd name="adj1" fmla="val -63766"/>
              <a:gd name="adj2" fmla="val -5032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Bodoni MT" pitchFamily="18" charset="0"/>
              </a:rPr>
              <a:t>T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hành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phần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bao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bọc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chất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tế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bào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Bodoni MT" pitchFamily="18" charset="0"/>
            </a:endParaRPr>
          </a:p>
        </p:txBody>
      </p:sp>
      <p:sp>
        <p:nvSpPr>
          <p:cNvPr id="110" name="Rectangular Callout 109"/>
          <p:cNvSpPr/>
          <p:nvPr/>
        </p:nvSpPr>
        <p:spPr>
          <a:xfrm>
            <a:off x="689888" y="4430929"/>
            <a:ext cx="7050311" cy="859559"/>
          </a:xfrm>
          <a:prstGeom prst="wedgeRectCallout">
            <a:avLst>
              <a:gd name="adj1" fmla="val -63766"/>
              <a:gd name="adj2" fmla="val -5032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Chất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keo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lỏng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chứa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nhân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bào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thành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phần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khác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Bodoni MT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131330" y="224971"/>
            <a:ext cx="5331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Trò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chơi</a:t>
            </a:r>
            <a:r>
              <a:rPr lang="en-US" sz="5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ô </a:t>
            </a:r>
            <a:r>
              <a:rPr lang="en-US" sz="5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chữ</a:t>
            </a:r>
            <a:endParaRPr lang="en-US" sz="5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12" name="Rectangle 111">
            <a:hlinkClick r:id="" action="ppaction://hlinkshowjump?jump=endshow"/>
          </p:cNvPr>
          <p:cNvSpPr/>
          <p:nvPr/>
        </p:nvSpPr>
        <p:spPr>
          <a:xfrm>
            <a:off x="7949283" y="5476436"/>
            <a:ext cx="1128486" cy="6363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THOÁT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946571" y="6207117"/>
            <a:ext cx="1128486" cy="6363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MouseOver r:id="" action="ppaction://hlinkshowjump?jump=nextslide"/>
              </a:rPr>
              <a:t>TIẾP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12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" decel="100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2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2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2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2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2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2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2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3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3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3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3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3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3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3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38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38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39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9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39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9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40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0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" decel="100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8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8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9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0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0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0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0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4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8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  <p:bldP spid="18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80" grpId="0" animBg="1"/>
      <p:bldP spid="80" grpId="1" animBg="1"/>
      <p:bldP spid="81" grpId="0" animBg="1"/>
      <p:bldP spid="81" grpId="1" animBg="1"/>
      <p:bldP spid="81" grpId="2" animBg="1"/>
      <p:bldP spid="82" grpId="0" animBg="1"/>
      <p:bldP spid="82" grpId="1" animBg="1"/>
      <p:bldP spid="82" grpId="2" animBg="1"/>
      <p:bldP spid="83" grpId="0" animBg="1"/>
      <p:bldP spid="83" grpId="1" animBg="1"/>
      <p:bldP spid="83" grpId="2" animBg="1"/>
      <p:bldP spid="84" grpId="0" animBg="1"/>
      <p:bldP spid="84" grpId="1" animBg="1"/>
      <p:bldP spid="84" grpId="2" animBg="1"/>
      <p:bldP spid="87" grpId="0" animBg="1"/>
      <p:bldP spid="87" grpId="1" animBg="1"/>
      <p:bldP spid="87" grpId="2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7" y="0"/>
            <a:ext cx="91367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8628" y="228600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70C0"/>
                </a:solidFill>
                <a:latin typeface="Algerian" pitchFamily="82" charset="0"/>
              </a:rPr>
              <a:t>Em</a:t>
            </a:r>
            <a:r>
              <a:rPr lang="en-US" sz="66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Algerian" pitchFamily="82" charset="0"/>
              </a:rPr>
              <a:t>có</a:t>
            </a:r>
            <a:r>
              <a:rPr lang="en-US" sz="6600" dirty="0" smtClean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Algerian" pitchFamily="82" charset="0"/>
              </a:rPr>
              <a:t>biết</a:t>
            </a:r>
            <a:r>
              <a:rPr lang="en-US" sz="6600" dirty="0" smtClean="0">
                <a:solidFill>
                  <a:srgbClr val="0070C0"/>
                </a:solidFill>
                <a:latin typeface="Algerian" pitchFamily="82" charset="0"/>
              </a:rPr>
              <a:t>?</a:t>
            </a:r>
            <a:endParaRPr lang="en-US" sz="6600" dirty="0">
              <a:solidFill>
                <a:srgbClr val="0070C0"/>
              </a:solidFill>
              <a:latin typeface="Algerian" pitchFamily="82" charset="0"/>
            </a:endParaRPr>
          </a:p>
        </p:txBody>
      </p:sp>
      <p:pic>
        <p:nvPicPr>
          <p:cNvPr id="10" name="Picture 4" descr="robert h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" y="1336596"/>
            <a:ext cx="4568370" cy="552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kinhhienv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61996"/>
            <a:ext cx="4343400" cy="549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69357" y="6134100"/>
            <a:ext cx="5486400" cy="53340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 dirty="0"/>
              <a:t>ROBERT HOOK ( 1635 – </a:t>
            </a:r>
            <a:r>
              <a:rPr lang="en-US" altLang="en-US" sz="2800" b="1" dirty="0" smtClean="0"/>
              <a:t>1703 </a:t>
            </a:r>
            <a:r>
              <a:rPr lang="en-US" altLang="en-US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22340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Kết quả hình ảnh cho hình nền động lời cảm ơn trong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499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Kết quả hình ảnh cho hình nền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ết quả hình ảnh cho hình ảnh tế bào biểu bì vảy hàn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20" y="1"/>
            <a:ext cx="49149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ết quả hình ảnh cho hình ảnh tế bào biểu bì vảy hà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5291" y="1"/>
            <a:ext cx="421871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419600" y="19050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05000" y="4114801"/>
            <a:ext cx="533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Có phải tất cả các thực vật, các cơ quan của thực vật đều có cấu tạo tế bào giống như vảy hành hay không?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396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ền sl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3563" y="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Bài 7: CẤU TẠO TẾ BÀO THỰC VẬT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441613" y="1676400"/>
            <a:ext cx="7239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1676400"/>
            <a:ext cx="7162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994" y="3652000"/>
            <a:ext cx="474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563" y="5638800"/>
            <a:ext cx="474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15457" y="3675428"/>
            <a:ext cx="6799943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15457" y="5671457"/>
            <a:ext cx="6799943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16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7" grpId="0"/>
      <p:bldP spid="9" grpId="0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Kết quả hình ảnh cho hình nền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3563" y="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Bài 7: CẤU TẠO TẾ BÀO THỰC VẬT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pic>
        <p:nvPicPr>
          <p:cNvPr id="4098" name="Picture 2" descr="Kết quả hình ảnh cho HÌNH 7.1 SINH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267200" cy="56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ết quả hình ảnh cho HÌNH 7.2 SINH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61398"/>
            <a:ext cx="48768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18500"/>
            <a:ext cx="4876800" cy="313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ết quả hình ảnh cho HÌNH 7.2 SINH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5507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7057" y="574464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96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8392645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Kết quả hình ảnh cho hình nền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8939288"/>
              </p:ext>
            </p:extLst>
          </p:nvPr>
        </p:nvGraphicFramePr>
        <p:xfrm>
          <a:off x="76200" y="1260397"/>
          <a:ext cx="8991600" cy="4222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3241717"/>
                <a:gridCol w="2285865"/>
                <a:gridCol w="2549618"/>
              </a:tblGrid>
              <a:tr h="503812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vi-VN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bào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vi-VN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dài (mm)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vi-VN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kính (mm)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3812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vi-VN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bào sợi gai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959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Tế</a:t>
                      </a:r>
                      <a:r>
                        <a:rPr lang="vi-VN" sz="2800" baseline="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file"/>
                        </a:rPr>
                        <a:t> bào tép bưởi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959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file"/>
                        </a:rPr>
                        <a:t>Tế</a:t>
                      </a:r>
                      <a:r>
                        <a:rPr lang="vi-VN" sz="2800" baseline="0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file"/>
                        </a:rPr>
                        <a:t> bào thịt quả cà chua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0.55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0,55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959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vi-VN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bào mô phân sinh ngọn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  <a:r>
                        <a:rPr lang="vi-VN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0,003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0,001 – 0,003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3563" y="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Bài 7: CẤU TẠO TẾ BÀO THỰC VẬT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96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nền sl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33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2" descr="images (1).jpg"/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18144" y="-28805"/>
            <a:ext cx="4818743" cy="3486834"/>
          </a:xfrm>
        </p:spPr>
      </p:pic>
      <p:pic>
        <p:nvPicPr>
          <p:cNvPr id="2052" name="Picture 4" descr="Kết quả hình ảnh cho tế bào tép bưở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599" y="-1"/>
            <a:ext cx="4430135" cy="348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86" y="2865996"/>
            <a:ext cx="3352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gai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171" y="2902060"/>
            <a:ext cx="3352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tép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vanlinhbc\Desktop\Untitl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486835"/>
            <a:ext cx="4800599" cy="339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886" y="6211669"/>
            <a:ext cx="486591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Hình ảnh có liên qu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12235"/>
            <a:ext cx="11125030" cy="403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6800" y="6260428"/>
            <a:ext cx="435393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TB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08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nền sl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33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07994"/>
            <a:ext cx="9144000" cy="57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32316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vi-V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2. Cấu tạo tế bào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75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Kết quả hình ảnh cho hình nền powerpoi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Kết quả hình ảnh cho hình 7.5 sinh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5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3563" y="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Bài 7: CẤU TẠO TẾ BÀO THỰC VẬT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vi-VN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3. Mô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29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1029" y="3628"/>
            <a:ext cx="4572000" cy="540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1029" cy="683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5562600"/>
            <a:ext cx="3352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86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4&quot;/&gt;&lt;property id=&quot;20307&quot; value=&quot;259&quot;/&gt;&lt;/object&gt;&lt;object type=&quot;3&quot; unique_id=&quot;10006&quot;&gt;&lt;property id=&quot;20148&quot; value=&quot;5&quot;/&gt;&lt;property id=&quot;20300&quot; value=&quot;Slide 5&quot;/&gt;&lt;property id=&quot;20307&quot; value=&quot;261&quot;/&gt;&lt;/object&gt;&lt;object type=&quot;3&quot; unique_id=&quot;10007&quot;&gt;&lt;property id=&quot;20148&quot; value=&quot;5&quot;/&gt;&lt;property id=&quot;20300&quot; value=&quot;Slide 8&quot;/&gt;&lt;property id=&quot;20307&quot; value=&quot;262&quot;/&gt;&lt;/object&gt;&lt;object type=&quot;3&quot; unique_id=&quot;10010&quot;&gt;&lt;property id=&quot;20148&quot; value=&quot;5&quot;/&gt;&lt;property id=&quot;20300&quot; value=&quot;Slide 12&quot;/&gt;&lt;property id=&quot;20307&quot; value=&quot;260&quot;/&gt;&lt;/object&gt;&lt;object type=&quot;3&quot; unique_id=&quot;10011&quot;&gt;&lt;property id=&quot;20148&quot; value=&quot;5&quot;/&gt;&lt;property id=&quot;20300&quot; value=&quot;Slide 9&quot;/&gt;&lt;property id=&quot;20307&quot; value=&quot;258&quot;/&gt;&lt;/object&gt;&lt;object type=&quot;3&quot; unique_id=&quot;10045&quot;&gt;&lt;property id=&quot;20148&quot; value=&quot;5&quot;/&gt;&lt;property id=&quot;20300&quot; value=&quot;Slide 10&quot;/&gt;&lt;property id=&quot;20307&quot; value=&quot;265&quot;/&gt;&lt;/object&gt;&lt;object type=&quot;3&quot; unique_id=&quot;10598&quot;&gt;&lt;property id=&quot;20148&quot; value=&quot;5&quot;/&gt;&lt;property id=&quot;20300&quot; value=&quot;Slide 3&quot;/&gt;&lt;property id=&quot;20307&quot; value=&quot;266&quot;/&gt;&lt;/object&gt;&lt;object type=&quot;3&quot; unique_id=&quot;10599&quot;&gt;&lt;property id=&quot;20148&quot; value=&quot;5&quot;/&gt;&lt;property id=&quot;20300&quot; value=&quot;Slide 6&quot;/&gt;&lt;property id=&quot;20307&quot; value=&quot;267&quot;/&gt;&lt;/object&gt;&lt;object type=&quot;3&quot; unique_id=&quot;10600&quot;&gt;&lt;property id=&quot;20148&quot; value=&quot;5&quot;/&gt;&lt;property id=&quot;20300&quot; value=&quot;Slide 7&quot;/&gt;&lt;property id=&quot;20307&quot; value=&quot;268&quot;/&gt;&lt;/object&gt;&lt;object type=&quot;3&quot; unique_id=&quot;10601&quot;&gt;&lt;property id=&quot;20148&quot; value=&quot;5&quot;/&gt;&lt;property id=&quot;20300&quot; value=&quot;Slide 11&quot;/&gt;&lt;property id=&quot;20307&quot; value=&quot;269&quot;/&gt;&lt;/object&gt;&lt;/object&gt;&lt;object type=&quot;8&quot; unique_id=&quot;1002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316</Words>
  <Application>Microsoft Office PowerPoint</Application>
  <PresentationFormat>On-screen Show (4:3)</PresentationFormat>
  <Paragraphs>100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vanlinhbc</dc:creator>
  <cp:lastModifiedBy>NP-COMPUTER</cp:lastModifiedBy>
  <cp:revision>47</cp:revision>
  <dcterms:created xsi:type="dcterms:W3CDTF">2017-07-11T14:37:10Z</dcterms:created>
  <dcterms:modified xsi:type="dcterms:W3CDTF">2017-10-03T17:25:05Z</dcterms:modified>
</cp:coreProperties>
</file>